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5" r:id="rId3"/>
    <p:sldId id="271" r:id="rId4"/>
    <p:sldId id="272" r:id="rId5"/>
    <p:sldId id="266" r:id="rId6"/>
    <p:sldId id="261" r:id="rId7"/>
    <p:sldId id="262" r:id="rId8"/>
    <p:sldId id="264" r:id="rId9"/>
    <p:sldId id="257" r:id="rId10"/>
    <p:sldId id="258" r:id="rId11"/>
    <p:sldId id="259" r:id="rId12"/>
    <p:sldId id="268" r:id="rId13"/>
    <p:sldId id="269" r:id="rId14"/>
    <p:sldId id="260" r:id="rId15"/>
    <p:sldId id="270" r:id="rId16"/>
    <p:sldId id="273" r:id="rId17"/>
    <p:sldId id="267"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6" d="100"/>
          <a:sy n="106" d="100"/>
        </p:scale>
        <p:origin x="126" y="34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EF7AF6A7-5653-4AC1-9B77-B2778B1BE3F5}" type="datetimeFigureOut">
              <a:rPr lang="en-US" smtClean="0"/>
              <a:t>3/18/2015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6AC8-E21C-4C86-A3EE-2B5FAE151E4C}"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F7AF6A7-5653-4AC1-9B77-B2778B1BE3F5}" type="datetimeFigureOut">
              <a:rPr lang="en-US" smtClean="0"/>
              <a:t>3/18/2015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6AC8-E21C-4C86-A3EE-2B5FAE151E4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F7AF6A7-5653-4AC1-9B77-B2778B1BE3F5}" type="datetimeFigureOut">
              <a:rPr lang="en-US" smtClean="0"/>
              <a:t>3/18/2015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6AC8-E21C-4C86-A3EE-2B5FAE151E4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F7AF6A7-5653-4AC1-9B77-B2778B1BE3F5}" type="datetimeFigureOut">
              <a:rPr lang="en-US" smtClean="0"/>
              <a:t>3/18/2015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6AC8-E21C-4C86-A3EE-2B5FAE151E4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F7AF6A7-5653-4AC1-9B77-B2778B1BE3F5}" type="datetimeFigureOut">
              <a:rPr lang="en-US" smtClean="0"/>
              <a:t>3/18/2015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AD6AC8-E21C-4C86-A3EE-2B5FAE151E4C}"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F7AF6A7-5653-4AC1-9B77-B2778B1BE3F5}" type="datetimeFigureOut">
              <a:rPr lang="en-US" smtClean="0"/>
              <a:t>3/18/2015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6AC8-E21C-4C86-A3EE-2B5FAE151E4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F7AF6A7-5653-4AC1-9B77-B2778B1BE3F5}" type="datetimeFigureOut">
              <a:rPr lang="en-US" smtClean="0"/>
              <a:t>3/18/2015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AD6AC8-E21C-4C86-A3EE-2B5FAE151E4C}"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F7AF6A7-5653-4AC1-9B77-B2778B1BE3F5}" type="datetimeFigureOut">
              <a:rPr lang="en-US" smtClean="0"/>
              <a:t>3/18/2015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AD6AC8-E21C-4C86-A3EE-2B5FAE151E4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F7AF6A7-5653-4AC1-9B77-B2778B1BE3F5}" type="datetimeFigureOut">
              <a:rPr lang="en-US" smtClean="0"/>
              <a:t>3/18/2015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AD6AC8-E21C-4C86-A3EE-2B5FAE151E4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F7AF6A7-5653-4AC1-9B77-B2778B1BE3F5}" type="datetimeFigureOut">
              <a:rPr lang="en-US" smtClean="0"/>
              <a:t>3/18/2015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6AC8-E21C-4C86-A3EE-2B5FAE151E4C}"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F7AF6A7-5653-4AC1-9B77-B2778B1BE3F5}" type="datetimeFigureOut">
              <a:rPr lang="en-US" smtClean="0"/>
              <a:t>3/18/2015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AD6AC8-E21C-4C86-A3EE-2B5FAE151E4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EF7AF6A7-5653-4AC1-9B77-B2778B1BE3F5}" type="datetimeFigureOut">
              <a:rPr lang="en-US" smtClean="0"/>
              <a:t>3/18/2015</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FEAD6AC8-E21C-4C86-A3EE-2B5FAE151E4C}"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200" dirty="0" smtClean="0"/>
              <a:t>A Testbed for </a:t>
            </a:r>
            <a:br>
              <a:rPr lang="en-US" sz="3200" dirty="0" smtClean="0"/>
            </a:br>
            <a:r>
              <a:rPr lang="en-US" sz="3200" dirty="0" smtClean="0"/>
              <a:t>Resilient </a:t>
            </a:r>
            <a:r>
              <a:rPr lang="en-US" sz="3200" dirty="0" smtClean="0"/>
              <a:t>Cyber-Physical Systems</a:t>
            </a:r>
            <a:endParaRPr lang="en-US" sz="3200" dirty="0"/>
          </a:p>
        </p:txBody>
      </p:sp>
      <p:sp>
        <p:nvSpPr>
          <p:cNvPr id="3" name="Subtitle 2"/>
          <p:cNvSpPr>
            <a:spLocks noGrp="1"/>
          </p:cNvSpPr>
          <p:nvPr>
            <p:ph type="subTitle" idx="1"/>
          </p:nvPr>
        </p:nvSpPr>
        <p:spPr/>
        <p:txBody>
          <a:bodyPr/>
          <a:lstStyle/>
          <a:p>
            <a:r>
              <a:rPr lang="en-US" dirty="0" smtClean="0"/>
              <a:t>ROSMOD</a:t>
            </a:r>
          </a:p>
          <a:p>
            <a:r>
              <a:rPr lang="en-US" dirty="0" smtClean="0"/>
              <a:t>William </a:t>
            </a:r>
            <a:r>
              <a:rPr lang="en-US" dirty="0" err="1" smtClean="0"/>
              <a:t>Emfinger</a:t>
            </a:r>
            <a:r>
              <a:rPr lang="en-US" dirty="0" smtClean="0"/>
              <a:t> and Pranav Srinivas Kumar</a:t>
            </a:r>
          </a:p>
        </p:txBody>
      </p:sp>
      <p:sp>
        <p:nvSpPr>
          <p:cNvPr id="4" name="TextBox 3"/>
          <p:cNvSpPr txBox="1"/>
          <p:nvPr/>
        </p:nvSpPr>
        <p:spPr>
          <a:xfrm>
            <a:off x="670711" y="5715000"/>
            <a:ext cx="8001000" cy="954107"/>
          </a:xfrm>
          <a:prstGeom prst="rect">
            <a:avLst/>
          </a:prstGeom>
          <a:noFill/>
        </p:spPr>
        <p:txBody>
          <a:bodyPr wrap="square" rtlCol="0">
            <a:spAutoFit/>
          </a:bodyPr>
          <a:lstStyle/>
          <a:p>
            <a:r>
              <a:rPr lang="en-US" sz="1400" i="1" dirty="0" smtClean="0"/>
              <a:t>This work was supported by the </a:t>
            </a:r>
            <a:r>
              <a:rPr lang="en-US" sz="1400" i="1" dirty="0"/>
              <a:t>AFRL SCIENCE OF SECURE AND RESILIENT CYBER-PHYSICAL </a:t>
            </a:r>
            <a:r>
              <a:rPr lang="en-US" sz="1400" i="1" dirty="0" smtClean="0"/>
              <a:t>SYSTEMS project under contract FA8750-14-2-0180. We </a:t>
            </a:r>
            <a:r>
              <a:rPr lang="en-US" sz="1400" i="1" dirty="0" smtClean="0"/>
              <a:t>thank them for their generous support.  Any opinions, findings, and conclusions or recommendations expressed in this material are those of the author(s) and do not reflect the views of DARPA or AFRL. </a:t>
            </a:r>
            <a:endParaRPr lang="en-US" sz="1400" dirty="0"/>
          </a:p>
        </p:txBody>
      </p:sp>
    </p:spTree>
    <p:extLst>
      <p:ext uri="{BB962C8B-B14F-4D97-AF65-F5344CB8AC3E}">
        <p14:creationId xmlns:p14="http://schemas.microsoft.com/office/powerpoint/2010/main" val="32955205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ROS Services</a:t>
            </a:r>
            <a:endParaRPr lang="en-US" dirty="0"/>
          </a:p>
        </p:txBody>
      </p:sp>
      <p:pic>
        <p:nvPicPr>
          <p:cNvPr id="2052" name="Picture 4" descr="C:\Users\Kelsier\Downloads\Rosmod Screenshots\Screenshot from 2015-03-17 16^%17^%5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7900" y="1447800"/>
            <a:ext cx="8032700" cy="53324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392266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Hardware Configuration</a:t>
            </a:r>
            <a:endParaRPr lang="en-US" dirty="0"/>
          </a:p>
        </p:txBody>
      </p:sp>
      <p:pic>
        <p:nvPicPr>
          <p:cNvPr id="3075" name="Picture 3" descr="C:\Users\Kelsier\Downloads\Rosmod Screenshots\Screenshot from 2015-03-17 16^%07^%5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524000"/>
            <a:ext cx="8763000" cy="52006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30350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Deployment: Host Instances</a:t>
            </a:r>
            <a:endParaRPr lang="en-US" dirty="0"/>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90914"/>
            <a:ext cx="9146556" cy="518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42088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Deployment: Node Instances</a:t>
            </a:r>
            <a:endParaRPr lang="en-US"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76400"/>
            <a:ext cx="9146556" cy="51816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88878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Deployment: Port Instances</a:t>
            </a:r>
            <a:endParaRPr lang="en-US" dirty="0"/>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639045"/>
            <a:ext cx="9144000" cy="51971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175009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Deployment: Utilities</a:t>
            </a:r>
            <a:endParaRPr lang="en-US" dirty="0"/>
          </a:p>
        </p:txBody>
      </p:sp>
      <p:sp>
        <p:nvSpPr>
          <p:cNvPr id="3" name="Content Placeholder 2"/>
          <p:cNvSpPr>
            <a:spLocks noGrp="1"/>
          </p:cNvSpPr>
          <p:nvPr>
            <p:ph idx="1"/>
          </p:nvPr>
        </p:nvSpPr>
        <p:spPr>
          <a:xfrm>
            <a:off x="457200" y="2286000"/>
            <a:ext cx="8229600" cy="4876800"/>
          </a:xfrm>
        </p:spPr>
        <p:txBody>
          <a:bodyPr/>
          <a:lstStyle/>
          <a:p>
            <a:r>
              <a:rPr lang="en-US" dirty="0" smtClean="0"/>
              <a:t>Create New Deployment</a:t>
            </a:r>
          </a:p>
          <a:p>
            <a:r>
              <a:rPr lang="en-US" dirty="0" smtClean="0"/>
              <a:t>Delete Current Deployment</a:t>
            </a:r>
          </a:p>
          <a:p>
            <a:r>
              <a:rPr lang="en-US" dirty="0" smtClean="0"/>
              <a:t>Copy Deployment Files to all Hosts</a:t>
            </a:r>
          </a:p>
          <a:p>
            <a:pPr lvl="1"/>
            <a:r>
              <a:rPr lang="en-US" dirty="0" smtClean="0"/>
              <a:t>Executables </a:t>
            </a:r>
          </a:p>
          <a:p>
            <a:pPr lvl="1"/>
            <a:r>
              <a:rPr lang="en-US" dirty="0" smtClean="0"/>
              <a:t>Configuration files (XML)</a:t>
            </a:r>
          </a:p>
          <a:p>
            <a:r>
              <a:rPr lang="en-US" dirty="0" smtClean="0"/>
              <a:t>Deploy Currently Selected Deployment</a:t>
            </a:r>
          </a:p>
          <a:p>
            <a:r>
              <a:rPr lang="en-US" dirty="0" smtClean="0"/>
              <a:t>Stop Currently Running Deployment</a:t>
            </a:r>
          </a:p>
          <a:p>
            <a:r>
              <a:rPr lang="en-US" dirty="0" smtClean="0"/>
              <a:t>Run Command on All Hosts</a:t>
            </a:r>
          </a:p>
          <a:p>
            <a:pPr lvl="1"/>
            <a:r>
              <a:rPr lang="en-US" dirty="0" smtClean="0"/>
              <a:t>E.g. reboot, ping, etc.</a:t>
            </a:r>
            <a:endParaRPr lang="en-US"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447800"/>
            <a:ext cx="6260783" cy="800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8769649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Orbiter Demo</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We have the 32 Host RCPS </a:t>
            </a:r>
            <a:r>
              <a:rPr lang="en-US" dirty="0" err="1" smtClean="0"/>
              <a:t>Testbed</a:t>
            </a:r>
            <a:r>
              <a:rPr lang="en-US" dirty="0" smtClean="0"/>
              <a:t> running instances of the orbiter demo applications; these applications are</a:t>
            </a:r>
          </a:p>
          <a:p>
            <a:pPr lvl="1"/>
            <a:r>
              <a:rPr lang="en-US" b="1" dirty="0" smtClean="0"/>
              <a:t>Cluster flight control : </a:t>
            </a:r>
            <a:r>
              <a:rPr lang="en-US" dirty="0" smtClean="0"/>
              <a:t>handles the cluster trajectory and management</a:t>
            </a:r>
          </a:p>
          <a:p>
            <a:pPr lvl="1"/>
            <a:r>
              <a:rPr lang="en-US" b="1" dirty="0" smtClean="0"/>
              <a:t>Satellite flight control</a:t>
            </a:r>
            <a:r>
              <a:rPr lang="en-US" dirty="0" smtClean="0"/>
              <a:t> : handles the retrieval of the satellite’s state from the sensors, the actuation of the satellite’s thrusters, and the communication of the </a:t>
            </a:r>
            <a:r>
              <a:rPr lang="en-US" dirty="0" smtClean="0"/>
              <a:t>satellite’s </a:t>
            </a:r>
            <a:r>
              <a:rPr lang="en-US" dirty="0" smtClean="0"/>
              <a:t>state to the rest of the satellites in the cluster</a:t>
            </a:r>
          </a:p>
          <a:p>
            <a:pPr lvl="1"/>
            <a:r>
              <a:rPr lang="en-US" b="1" dirty="0" smtClean="0"/>
              <a:t>Wide Area Monitoring</a:t>
            </a:r>
            <a:r>
              <a:rPr lang="en-US" dirty="0" smtClean="0"/>
              <a:t> : imaging application </a:t>
            </a:r>
            <a:r>
              <a:rPr lang="en-US" dirty="0" smtClean="0"/>
              <a:t>that has </a:t>
            </a:r>
            <a:r>
              <a:rPr lang="en-US" dirty="0" smtClean="0"/>
              <a:t>different camera sensors distributed throughout the cluster </a:t>
            </a:r>
            <a:r>
              <a:rPr lang="en-US" dirty="0" smtClean="0"/>
              <a:t>to produce </a:t>
            </a:r>
            <a:r>
              <a:rPr lang="en-US" dirty="0" smtClean="0"/>
              <a:t>images that are handled by image processors on </a:t>
            </a:r>
            <a:r>
              <a:rPr lang="en-US" dirty="0" smtClean="0"/>
              <a:t>some hosts </a:t>
            </a:r>
            <a:r>
              <a:rPr lang="en-US" dirty="0" smtClean="0"/>
              <a:t>of the cluster.</a:t>
            </a:r>
          </a:p>
          <a:p>
            <a:r>
              <a:rPr lang="en-US" dirty="0" smtClean="0"/>
              <a:t>When the cluster receives a control command from the ground station, it must act upon it; e.g. the cluster must scatter in an emergency when it receives the scatter command</a:t>
            </a:r>
          </a:p>
          <a:p>
            <a:r>
              <a:rPr lang="en-US" dirty="0" smtClean="0"/>
              <a:t>We run these applications on the cluster, and can show the integration with the physics simulator: </a:t>
            </a:r>
            <a:endParaRPr lang="en-US" dirty="0"/>
          </a:p>
          <a:p>
            <a:pPr lvl="1"/>
            <a:r>
              <a:rPr lang="en-US" dirty="0" smtClean="0"/>
              <a:t>we send the scatter command to one of the nodes in the cluster</a:t>
            </a:r>
          </a:p>
          <a:p>
            <a:pPr lvl="1"/>
            <a:r>
              <a:rPr lang="en-US" dirty="0" smtClean="0"/>
              <a:t>it disseminates the command to the rest of the cluster</a:t>
            </a:r>
          </a:p>
          <a:p>
            <a:pPr lvl="1"/>
            <a:r>
              <a:rPr lang="en-US" dirty="0" smtClean="0"/>
              <a:t>the satellites all scatter; shown in the physics simulator for verification</a:t>
            </a:r>
            <a:endParaRPr lang="en-US" dirty="0"/>
          </a:p>
        </p:txBody>
      </p:sp>
    </p:spTree>
    <p:extLst>
      <p:ext uri="{BB962C8B-B14F-4D97-AF65-F5344CB8AC3E}">
        <p14:creationId xmlns:p14="http://schemas.microsoft.com/office/powerpoint/2010/main" val="5253297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Scattering Satellites </a:t>
            </a:r>
            <a:endParaRPr lang="en-US" dirty="0"/>
          </a:p>
        </p:txBody>
      </p:sp>
      <p:pic>
        <p:nvPicPr>
          <p:cNvPr id="10242" name="Picture 2" descr="C:\Users\Kelsier\Downloads\Rosmod Screenshots\2.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1616015"/>
            <a:ext cx="4267200" cy="2667000"/>
          </a:xfrm>
          <a:prstGeom prst="rect">
            <a:avLst/>
          </a:prstGeom>
          <a:noFill/>
          <a:extLst>
            <a:ext uri="{909E8E84-426E-40DD-AFC4-6F175D3DCCD1}">
              <a14:hiddenFill xmlns:a14="http://schemas.microsoft.com/office/drawing/2010/main">
                <a:solidFill>
                  <a:srgbClr val="FFFFFF"/>
                </a:solidFill>
              </a14:hiddenFill>
            </a:ext>
          </a:extLst>
        </p:spPr>
      </p:pic>
      <p:pic>
        <p:nvPicPr>
          <p:cNvPr id="10243" name="Picture 3" descr="C:\Users\Kelsier\Downloads\Rosmod Screenshots\3.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48200" y="1611703"/>
            <a:ext cx="4282441" cy="2676526"/>
          </a:xfrm>
          <a:prstGeom prst="rect">
            <a:avLst/>
          </a:prstGeom>
          <a:noFill/>
          <a:extLst>
            <a:ext uri="{909E8E84-426E-40DD-AFC4-6F175D3DCCD1}">
              <a14:hiddenFill xmlns:a14="http://schemas.microsoft.com/office/drawing/2010/main">
                <a:solidFill>
                  <a:srgbClr val="FFFFFF"/>
                </a:solidFill>
              </a14:hiddenFill>
            </a:ext>
          </a:extLst>
        </p:spPr>
      </p:pic>
      <p:pic>
        <p:nvPicPr>
          <p:cNvPr id="10244" name="Picture 4" descr="C:\Users\Kelsier\Downloads\Rosmod Screenshots\5.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014267" y="3429000"/>
            <a:ext cx="5267865" cy="32924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85619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RCPS Testbed</a:t>
            </a:r>
            <a:endParaRPr lang="en-US" dirty="0"/>
          </a:p>
        </p:txBody>
      </p:sp>
      <p:pic>
        <p:nvPicPr>
          <p:cNvPr id="6146" name="Picture 2" descr="E:\_DATA\Vanderbilt University\Research\RCPS - Testbed - Construction\IMAG0160.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2400" y="1752600"/>
            <a:ext cx="3986643" cy="449580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E:\_DATA\Vanderbilt University\Research\RCPS - Testbed - Construction\IMAG0171.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37159" y="1752600"/>
            <a:ext cx="4654441" cy="44713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249083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 of the RCPS Testbed</a:t>
            </a:r>
            <a:endParaRPr lang="en-US" dirty="0"/>
          </a:p>
        </p:txBody>
      </p:sp>
      <p:sp>
        <p:nvSpPr>
          <p:cNvPr id="3" name="Content Placeholder 2"/>
          <p:cNvSpPr>
            <a:spLocks noGrp="1"/>
          </p:cNvSpPr>
          <p:nvPr>
            <p:ph idx="1"/>
          </p:nvPr>
        </p:nvSpPr>
        <p:spPr/>
        <p:txBody>
          <a:bodyPr>
            <a:normAutofit fontScale="92500" lnSpcReduction="10000"/>
          </a:bodyPr>
          <a:lstStyle/>
          <a:p>
            <a:r>
              <a:rPr lang="en-US" i="1" dirty="0" smtClean="0"/>
              <a:t>Embedded system hardware</a:t>
            </a:r>
            <a:r>
              <a:rPr lang="en-US" dirty="0" smtClean="0"/>
              <a:t> </a:t>
            </a:r>
            <a:r>
              <a:rPr lang="en-US" dirty="0" smtClean="0"/>
              <a:t>hosts running </a:t>
            </a:r>
            <a:r>
              <a:rPr lang="en-US" dirty="0" smtClean="0"/>
              <a:t>actual code (i.e. code that would run in the real CPS)</a:t>
            </a:r>
          </a:p>
          <a:p>
            <a:r>
              <a:rPr lang="en-US" i="1" dirty="0" smtClean="0"/>
              <a:t>Physical system simulator </a:t>
            </a:r>
            <a:r>
              <a:rPr lang="en-US" dirty="0" smtClean="0"/>
              <a:t>that simulates </a:t>
            </a:r>
            <a:r>
              <a:rPr lang="en-US" dirty="0" smtClean="0"/>
              <a:t>the physics of </a:t>
            </a:r>
            <a:r>
              <a:rPr lang="en-US" dirty="0" smtClean="0"/>
              <a:t>the physical system, </a:t>
            </a:r>
            <a:r>
              <a:rPr lang="en-US" dirty="0" smtClean="0"/>
              <a:t>all </a:t>
            </a:r>
            <a:r>
              <a:rPr lang="en-US" dirty="0" smtClean="0"/>
              <a:t>sensors</a:t>
            </a:r>
            <a:r>
              <a:rPr lang="en-US" dirty="0" smtClean="0"/>
              <a:t>, </a:t>
            </a:r>
            <a:r>
              <a:rPr lang="en-US" dirty="0" smtClean="0"/>
              <a:t>all actuators, and the environment</a:t>
            </a:r>
            <a:endParaRPr lang="en-US" dirty="0" smtClean="0"/>
          </a:p>
          <a:p>
            <a:pPr lvl="1"/>
            <a:r>
              <a:rPr lang="en-US" dirty="0" smtClean="0"/>
              <a:t>Code running on the hosts communicates with the physics simulator to get current sensor state and to control the actuators</a:t>
            </a:r>
          </a:p>
          <a:p>
            <a:r>
              <a:rPr lang="en-US" i="1" dirty="0" smtClean="0"/>
              <a:t>Smart network switch </a:t>
            </a:r>
            <a:r>
              <a:rPr lang="en-US" dirty="0" smtClean="0"/>
              <a:t>(using </a:t>
            </a:r>
            <a:r>
              <a:rPr lang="en-US" dirty="0" err="1" smtClean="0"/>
              <a:t>OpenFlow</a:t>
            </a:r>
            <a:r>
              <a:rPr lang="en-US" dirty="0" smtClean="0"/>
              <a:t>) allows emulation of network resources to accurately emulate the system’s network </a:t>
            </a:r>
            <a:r>
              <a:rPr lang="en-US" dirty="0" smtClean="0"/>
              <a:t>possible effected by the physics (simulator)</a:t>
            </a:r>
            <a:endParaRPr lang="en-US" dirty="0" smtClean="0"/>
          </a:p>
          <a:p>
            <a:r>
              <a:rPr lang="en-US" dirty="0" smtClean="0"/>
              <a:t>Integrated analysis </a:t>
            </a:r>
            <a:r>
              <a:rPr lang="en-US" dirty="0" smtClean="0"/>
              <a:t>and </a:t>
            </a:r>
            <a:r>
              <a:rPr lang="en-US" dirty="0" smtClean="0"/>
              <a:t>measurement </a:t>
            </a:r>
            <a:r>
              <a:rPr lang="en-US" i="1" dirty="0"/>
              <a:t>tools</a:t>
            </a:r>
            <a:r>
              <a:rPr lang="en-US" dirty="0"/>
              <a:t> </a:t>
            </a:r>
            <a:r>
              <a:rPr lang="en-US" dirty="0" smtClean="0"/>
              <a:t>to </a:t>
            </a:r>
            <a:r>
              <a:rPr lang="en-US" dirty="0" smtClean="0"/>
              <a:t>allow us to run  tests </a:t>
            </a:r>
            <a:r>
              <a:rPr lang="en-US" dirty="0" smtClean="0"/>
              <a:t>on the system and its applications</a:t>
            </a:r>
          </a:p>
          <a:p>
            <a:r>
              <a:rPr lang="en-US" i="1" dirty="0" smtClean="0"/>
              <a:t>Modeling</a:t>
            </a:r>
            <a:r>
              <a:rPr lang="en-US" dirty="0" smtClean="0"/>
              <a:t> tools, code generators, and deployment/monitoring utilities mean we can spend more time focusing on our tests and less time focusing on infrastructural issues</a:t>
            </a:r>
            <a:endParaRPr lang="en-US" dirty="0"/>
          </a:p>
        </p:txBody>
      </p:sp>
    </p:spTree>
    <p:extLst>
      <p:ext uri="{BB962C8B-B14F-4D97-AF65-F5344CB8AC3E}">
        <p14:creationId xmlns:p14="http://schemas.microsoft.com/office/powerpoint/2010/main" val="13018410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Cases for the RCPS </a:t>
            </a:r>
            <a:r>
              <a:rPr lang="en-US" dirty="0" err="1" smtClean="0"/>
              <a:t>Testbed</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Security:</a:t>
            </a:r>
          </a:p>
          <a:p>
            <a:pPr lvl="1"/>
            <a:r>
              <a:rPr lang="en-US" b="1" dirty="0" smtClean="0"/>
              <a:t>Algorithms</a:t>
            </a:r>
            <a:r>
              <a:rPr lang="en-US" dirty="0" smtClean="0"/>
              <a:t>: we can deploy applications </a:t>
            </a:r>
            <a:r>
              <a:rPr lang="en-US" dirty="0" smtClean="0"/>
              <a:t>that test various distributed algorithms</a:t>
            </a:r>
            <a:r>
              <a:rPr lang="en-US" dirty="0" smtClean="0"/>
              <a:t>, e.g. consensus algorithms designed to </a:t>
            </a:r>
            <a:r>
              <a:rPr lang="en-US" dirty="0" smtClean="0"/>
              <a:t>address the Byzantine </a:t>
            </a:r>
            <a:r>
              <a:rPr lang="en-US" dirty="0" smtClean="0"/>
              <a:t>Generals problem, </a:t>
            </a:r>
            <a:r>
              <a:rPr lang="en-US" dirty="0" smtClean="0"/>
              <a:t>and </a:t>
            </a:r>
            <a:r>
              <a:rPr lang="en-US" dirty="0" smtClean="0"/>
              <a:t>measure </a:t>
            </a:r>
            <a:r>
              <a:rPr lang="en-US" dirty="0" smtClean="0"/>
              <a:t>the spee</a:t>
            </a:r>
            <a:r>
              <a:rPr lang="en-US" dirty="0" smtClean="0"/>
              <a:t>d of</a:t>
            </a:r>
            <a:r>
              <a:rPr lang="en-US" dirty="0" smtClean="0"/>
              <a:t> </a:t>
            </a:r>
            <a:r>
              <a:rPr lang="en-US" dirty="0" smtClean="0"/>
              <a:t>convergence </a:t>
            </a:r>
            <a:r>
              <a:rPr lang="en-US" dirty="0" smtClean="0"/>
              <a:t>or </a:t>
            </a:r>
            <a:r>
              <a:rPr lang="en-US" dirty="0" smtClean="0"/>
              <a:t>interactions with system faults and resilience countermeasures</a:t>
            </a:r>
          </a:p>
          <a:p>
            <a:pPr lvl="1"/>
            <a:r>
              <a:rPr lang="en-US" b="1" dirty="0" smtClean="0"/>
              <a:t>Infrastructural</a:t>
            </a:r>
            <a:r>
              <a:rPr lang="en-US" dirty="0" smtClean="0"/>
              <a:t>: given the hardware of the system and the software running on it, we can test different attack vectors for, e.g., gaining unauthorized access to the file systems, bringing down hosts, or compromising nodes.</a:t>
            </a:r>
          </a:p>
          <a:p>
            <a:r>
              <a:rPr lang="en-US" dirty="0" smtClean="0"/>
              <a:t>Resilience:</a:t>
            </a:r>
          </a:p>
          <a:p>
            <a:pPr lvl="1"/>
            <a:r>
              <a:rPr lang="en-US" dirty="0" smtClean="0"/>
              <a:t>Since we have actual hardware, we can introduce many faults into the system, e.g. sudden host failure, sudden network failure, etc. and measure how the system and its applications respond to the faults</a:t>
            </a:r>
          </a:p>
          <a:p>
            <a:r>
              <a:rPr lang="en-US" dirty="0" smtClean="0"/>
              <a:t>Analysis:</a:t>
            </a:r>
          </a:p>
          <a:p>
            <a:pPr lvl="1"/>
            <a:r>
              <a:rPr lang="en-US" dirty="0" smtClean="0"/>
              <a:t>By </a:t>
            </a:r>
            <a:r>
              <a:rPr lang="en-US" dirty="0" smtClean="0"/>
              <a:t>integrating system and software modeling and </a:t>
            </a:r>
            <a:r>
              <a:rPr lang="en-US" dirty="0" smtClean="0"/>
              <a:t>the component implementations, we can </a:t>
            </a:r>
            <a:r>
              <a:rPr lang="en-US" dirty="0" smtClean="0"/>
              <a:t>validate the </a:t>
            </a:r>
            <a:r>
              <a:rPr lang="en-US" dirty="0" smtClean="0"/>
              <a:t>models </a:t>
            </a:r>
            <a:r>
              <a:rPr lang="en-US" dirty="0" smtClean="0"/>
              <a:t>through monitoring and </a:t>
            </a:r>
            <a:r>
              <a:rPr lang="en-US" dirty="0" smtClean="0"/>
              <a:t>develop more precise models of interaction patterns for anomaly detection, e.g. </a:t>
            </a:r>
            <a:r>
              <a:rPr lang="en-US" dirty="0" err="1" smtClean="0"/>
              <a:t>DDoS</a:t>
            </a:r>
            <a:r>
              <a:rPr lang="en-US" dirty="0" smtClean="0"/>
              <a:t> network traffic profiles versus stable system network traffic profiles.</a:t>
            </a:r>
            <a:endParaRPr lang="en-US" dirty="0"/>
          </a:p>
        </p:txBody>
      </p:sp>
    </p:spTree>
    <p:extLst>
      <p:ext uri="{BB962C8B-B14F-4D97-AF65-F5344CB8AC3E}">
        <p14:creationId xmlns:p14="http://schemas.microsoft.com/office/powerpoint/2010/main" val="12071692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Orbiter Space Flight Simulator</a:t>
            </a:r>
            <a:endParaRPr lang="en-US" dirty="0"/>
          </a:p>
        </p:txBody>
      </p:sp>
      <p:pic>
        <p:nvPicPr>
          <p:cNvPr id="7170" name="Picture 2" descr="C:\Users\Kelsier\Downloads\Rosmod Screenshots\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447800"/>
            <a:ext cx="8458200" cy="52863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042347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Software &amp; Hardware</a:t>
            </a:r>
            <a:endParaRPr lang="en-US" dirty="0"/>
          </a:p>
        </p:txBody>
      </p:sp>
      <p:pic>
        <p:nvPicPr>
          <p:cNvPr id="8194" name="Picture 2" descr="C:\Users\Kelsier\Downloads\Rosmod Screenshots\Screenshot from 2015-03-17 16^%15^%2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600200"/>
            <a:ext cx="8943449" cy="45555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286000" y="2667000"/>
            <a:ext cx="1905000" cy="369332"/>
          </a:xfrm>
          <a:prstGeom prst="rect">
            <a:avLst/>
          </a:prstGeom>
          <a:noFill/>
        </p:spPr>
        <p:txBody>
          <a:bodyPr wrap="square" rtlCol="0">
            <a:spAutoFit/>
          </a:bodyPr>
          <a:lstStyle/>
          <a:p>
            <a:r>
              <a:rPr lang="en-US" dirty="0" smtClean="0"/>
              <a:t>Software Model</a:t>
            </a:r>
            <a:endParaRPr lang="en-US" dirty="0"/>
          </a:p>
        </p:txBody>
      </p:sp>
      <p:sp>
        <p:nvSpPr>
          <p:cNvPr id="6" name="TextBox 5"/>
          <p:cNvSpPr txBox="1"/>
          <p:nvPr/>
        </p:nvSpPr>
        <p:spPr>
          <a:xfrm>
            <a:off x="6400800" y="2667000"/>
            <a:ext cx="1905000" cy="369332"/>
          </a:xfrm>
          <a:prstGeom prst="rect">
            <a:avLst/>
          </a:prstGeom>
          <a:noFill/>
        </p:spPr>
        <p:txBody>
          <a:bodyPr wrap="square" rtlCol="0">
            <a:spAutoFit/>
          </a:bodyPr>
          <a:lstStyle/>
          <a:p>
            <a:r>
              <a:rPr lang="en-US" dirty="0" smtClean="0"/>
              <a:t>Hardware Model</a:t>
            </a:r>
            <a:endParaRPr lang="en-US" dirty="0"/>
          </a:p>
        </p:txBody>
      </p:sp>
    </p:spTree>
    <p:extLst>
      <p:ext uri="{BB962C8B-B14F-4D97-AF65-F5344CB8AC3E}">
        <p14:creationId xmlns:p14="http://schemas.microsoft.com/office/powerpoint/2010/main" val="335312039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Modeling CPS Deployment </a:t>
            </a:r>
            <a:endParaRPr lang="en-US" dirty="0"/>
          </a:p>
        </p:txBody>
      </p:sp>
      <p:pic>
        <p:nvPicPr>
          <p:cNvPr id="9218" name="Picture 2" descr="C:\Users\Kelsier\Downloads\Rosmod Screenshots\Screenshot from 2015-03-17 16^%16^%45.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599" y="1676400"/>
            <a:ext cx="8676515" cy="44196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133600" y="2450068"/>
            <a:ext cx="2438400" cy="369332"/>
          </a:xfrm>
          <a:prstGeom prst="rect">
            <a:avLst/>
          </a:prstGeom>
          <a:noFill/>
        </p:spPr>
        <p:txBody>
          <a:bodyPr wrap="square" rtlCol="0">
            <a:spAutoFit/>
          </a:bodyPr>
          <a:lstStyle/>
          <a:p>
            <a:r>
              <a:rPr lang="en-US" dirty="0" smtClean="0"/>
              <a:t>Deployment Model</a:t>
            </a:r>
            <a:endParaRPr lang="en-US" dirty="0"/>
          </a:p>
        </p:txBody>
      </p:sp>
      <p:sp>
        <p:nvSpPr>
          <p:cNvPr id="6" name="TextBox 5"/>
          <p:cNvSpPr txBox="1"/>
          <p:nvPr/>
        </p:nvSpPr>
        <p:spPr>
          <a:xfrm>
            <a:off x="6629400" y="2514600"/>
            <a:ext cx="2438400" cy="646331"/>
          </a:xfrm>
          <a:prstGeom prst="rect">
            <a:avLst/>
          </a:prstGeom>
          <a:noFill/>
        </p:spPr>
        <p:txBody>
          <a:bodyPr wrap="square" rtlCol="0">
            <a:spAutoFit/>
          </a:bodyPr>
          <a:lstStyle/>
          <a:p>
            <a:pPr algn="ctr"/>
            <a:r>
              <a:rPr lang="en-US" dirty="0" smtClean="0"/>
              <a:t>Modeling Port Connections</a:t>
            </a:r>
            <a:endParaRPr lang="en-US" dirty="0"/>
          </a:p>
        </p:txBody>
      </p:sp>
    </p:spTree>
    <p:extLst>
      <p:ext uri="{BB962C8B-B14F-4D97-AF65-F5344CB8AC3E}">
        <p14:creationId xmlns:p14="http://schemas.microsoft.com/office/powerpoint/2010/main" val="39337542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Orbiter Sample - Software Configuration</a:t>
            </a:r>
            <a:endParaRPr lang="en-US" dirty="0"/>
          </a:p>
        </p:txBody>
      </p:sp>
      <p:pic>
        <p:nvPicPr>
          <p:cNvPr id="4098" name="Picture 2" descr="F:\OneDrive\Research\SURE\tmp.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 y="1815775"/>
            <a:ext cx="8839200" cy="50103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60205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ROS Messages</a:t>
            </a:r>
            <a:endParaRPr lang="en-US" dirty="0"/>
          </a:p>
        </p:txBody>
      </p:sp>
      <p:pic>
        <p:nvPicPr>
          <p:cNvPr id="1028" name="Picture 4" descr="C:\Users\Kelsier\Downloads\Rosmod Screenshots\Screenshot from 2015-03-17 16^%17^%4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 y="1524000"/>
            <a:ext cx="8991600" cy="51253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3337337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Custom 3">
      <a:dk1>
        <a:srgbClr val="292934"/>
      </a:dk1>
      <a:lt1>
        <a:srgbClr val="FFFFFF"/>
      </a:lt1>
      <a:dk2>
        <a:srgbClr val="C00000"/>
      </a:dk2>
      <a:lt2>
        <a:srgbClr val="F3F2DC"/>
      </a:lt2>
      <a:accent1>
        <a:srgbClr val="000000"/>
      </a:accent1>
      <a:accent2>
        <a:srgbClr val="AD8F67"/>
      </a:accent2>
      <a:accent3>
        <a:srgbClr val="726056"/>
      </a:accent3>
      <a:accent4>
        <a:srgbClr val="4C5A6A"/>
      </a:accent4>
      <a:accent5>
        <a:srgbClr val="808DA0"/>
      </a:accent5>
      <a:accent6>
        <a:srgbClr val="79463D"/>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Clarity</Template>
  <TotalTime>147</TotalTime>
  <Words>648</Words>
  <Application>Microsoft Office PowerPoint</Application>
  <PresentationFormat>On-screen Show (4:3)</PresentationFormat>
  <Paragraphs>55</Paragraphs>
  <Slides>17</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17</vt:i4>
      </vt:variant>
    </vt:vector>
  </HeadingPairs>
  <TitlesOfParts>
    <vt:vector size="19" baseType="lpstr">
      <vt:lpstr>Arial</vt:lpstr>
      <vt:lpstr>Clarity</vt:lpstr>
      <vt:lpstr>A Testbed for  Resilient Cyber-Physical Systems</vt:lpstr>
      <vt:lpstr>RCPS Testbed</vt:lpstr>
      <vt:lpstr>Overview of the RCPS Testbed</vt:lpstr>
      <vt:lpstr>Use Cases for the RCPS Testbed</vt:lpstr>
      <vt:lpstr>Orbiter Space Flight Simulator</vt:lpstr>
      <vt:lpstr>Modeling Software &amp; Hardware</vt:lpstr>
      <vt:lpstr>Modeling CPS Deployment </vt:lpstr>
      <vt:lpstr>Orbiter Sample - Software Configuration</vt:lpstr>
      <vt:lpstr>ROS Messages</vt:lpstr>
      <vt:lpstr>ROS Services</vt:lpstr>
      <vt:lpstr>Hardware Configuration</vt:lpstr>
      <vt:lpstr>Deployment: Host Instances</vt:lpstr>
      <vt:lpstr>Deployment: Node Instances</vt:lpstr>
      <vt:lpstr>Deployment: Port Instances</vt:lpstr>
      <vt:lpstr>Deployment: Utilities</vt:lpstr>
      <vt:lpstr>Orbiter Demo</vt:lpstr>
      <vt:lpstr>Scattering Satellites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Resilient Cyber-Physical Systems</dc:title>
  <dc:creator>Kelsier</dc:creator>
  <cp:lastModifiedBy>gabor</cp:lastModifiedBy>
  <cp:revision>25</cp:revision>
  <dcterms:created xsi:type="dcterms:W3CDTF">2015-03-17T23:37:31Z</dcterms:created>
  <dcterms:modified xsi:type="dcterms:W3CDTF">2015-03-18T12:53:57Z</dcterms:modified>
</cp:coreProperties>
</file>

<file path=docProps/thumbnail.jpeg>
</file>